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7" r:id="rId2"/>
    <p:sldId id="297" r:id="rId3"/>
    <p:sldId id="277" r:id="rId4"/>
    <p:sldId id="307" r:id="rId5"/>
    <p:sldId id="294" r:id="rId6"/>
    <p:sldId id="290" r:id="rId7"/>
    <p:sldId id="302" r:id="rId8"/>
    <p:sldId id="293" r:id="rId9"/>
    <p:sldId id="271" r:id="rId10"/>
    <p:sldId id="298" r:id="rId11"/>
    <p:sldId id="308" r:id="rId12"/>
    <p:sldId id="276" r:id="rId13"/>
    <p:sldId id="278" r:id="rId14"/>
    <p:sldId id="306" r:id="rId15"/>
    <p:sldId id="292" r:id="rId16"/>
    <p:sldId id="296" r:id="rId17"/>
    <p:sldId id="291" r:id="rId18"/>
    <p:sldId id="281" r:id="rId19"/>
    <p:sldId id="303" r:id="rId20"/>
    <p:sldId id="272" r:id="rId21"/>
    <p:sldId id="305" r:id="rId22"/>
    <p:sldId id="309" r:id="rId23"/>
    <p:sldId id="299" r:id="rId24"/>
  </p:sldIdLst>
  <p:sldSz cx="9144000" cy="6858000" type="screen4x3"/>
  <p:notesSz cx="6858000" cy="9144000"/>
  <p:embeddedFontLs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Corbel" panose="020B0503020204020204" pitchFamily="34" charset="0"/>
      <p:regular r:id="rId29"/>
      <p:bold r:id="rId30"/>
      <p:italic r:id="rId31"/>
      <p:boldItalic r:id="rId32"/>
    </p:embeddedFont>
    <p:embeddedFont>
      <p:font typeface="Kollektif" panose="020B0604020101010102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1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9887" autoAdjust="0"/>
  </p:normalViewPr>
  <p:slideViewPr>
    <p:cSldViewPr>
      <p:cViewPr>
        <p:scale>
          <a:sx n="100" d="100"/>
          <a:sy n="100" d="100"/>
        </p:scale>
        <p:origin x="-2250" y="-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30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81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86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88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2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65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67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77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79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A4C3C-1705-4A60-BE07-6DFA0C95E10D}" type="datetimeFigureOut">
              <a:rPr lang="ru-RU" smtClean="0"/>
              <a:t>11.12.2018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54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4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microsoft.com/office/2007/relationships/hdphoto" Target="../media/hdphoto13.wdp"/><Relationship Id="rId17" Type="http://schemas.openxmlformats.org/officeDocument/2006/relationships/image" Target="../media/image46.png"/><Relationship Id="rId2" Type="http://schemas.openxmlformats.org/officeDocument/2006/relationships/image" Target="../media/image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microsoft.com/office/2007/relationships/hdphoto" Target="../media/hdphoto1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14.wdp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875" y="-8159"/>
            <a:ext cx="9154875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6659" y="216348"/>
            <a:ext cx="7971845" cy="641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mtClean="0">
                <a:ln w="0"/>
                <a:latin typeface="Corbel" panose="020B0503020204020204" pitchFamily="34" charset="0"/>
              </a:rPr>
              <a:t>SmartCash</a:t>
            </a:r>
            <a:r>
              <a:rPr lang="en-US" sz="3600" b="1">
                <a:ln w="0"/>
                <a:latin typeface="Corbel" panose="020B0503020204020204" pitchFamily="34" charset="0"/>
              </a:rPr>
              <a:t>: The </a:t>
            </a:r>
            <a:r>
              <a:rPr lang="en-US" sz="3600" b="1" smtClean="0">
                <a:ln w="0"/>
                <a:latin typeface="Corbel" panose="020B0503020204020204" pitchFamily="34" charset="0"/>
              </a:rPr>
              <a:t>Crypto focused</a:t>
            </a:r>
            <a:endParaRPr lang="ru-RU" sz="3600" b="1" smtClean="0">
              <a:ln w="0"/>
              <a:latin typeface="Corbel" panose="020B0503020204020204" pitchFamily="34" charset="0"/>
            </a:endParaRPr>
          </a:p>
          <a:p>
            <a:pPr algn="ctr"/>
            <a:r>
              <a:rPr lang="en-US" sz="3600" b="1" smtClean="0">
                <a:ln w="0"/>
                <a:latin typeface="Corbel" panose="020B0503020204020204" pitchFamily="34" charset="0"/>
              </a:rPr>
              <a:t>on users and businesses</a:t>
            </a:r>
            <a:endParaRPr lang="ru-RU" sz="3600" b="1" smtClean="0">
              <a:ln w="0"/>
              <a:latin typeface="Corbel" panose="020B0503020204020204" pitchFamily="34" charset="0"/>
            </a:endParaRPr>
          </a:p>
          <a:p>
            <a:pPr algn="ctr"/>
            <a:endParaRPr lang="ru-RU" sz="3600" b="1" smtClean="0">
              <a:ln w="0"/>
              <a:latin typeface="Corbel" panose="020B0503020204020204" pitchFamily="34" charset="0"/>
            </a:endParaRPr>
          </a:p>
          <a:p>
            <a:pPr algn="ctr"/>
            <a:endParaRPr lang="ru-RU" sz="3600" b="1" smtClean="0">
              <a:ln w="0"/>
              <a:latin typeface="Corbel" panose="020B0503020204020204" pitchFamily="34" charset="0"/>
            </a:endParaRPr>
          </a:p>
          <a:p>
            <a:pPr algn="ctr"/>
            <a:endParaRPr lang="ru-RU" sz="3600" b="1">
              <a:ln w="0"/>
              <a:latin typeface="Corbel" panose="020B0503020204020204" pitchFamily="34" charset="0"/>
            </a:endParaRPr>
          </a:p>
          <a:p>
            <a:pPr algn="ctr"/>
            <a:endParaRPr lang="ru-RU" sz="3600" b="1" smtClean="0">
              <a:ln w="0"/>
              <a:latin typeface="Corbel" panose="020B0503020204020204" pitchFamily="34" charset="0"/>
            </a:endParaRPr>
          </a:p>
          <a:p>
            <a:pPr algn="ctr"/>
            <a:endParaRPr lang="ru-RU" sz="3600" b="1">
              <a:ln w="0"/>
              <a:latin typeface="Corbel" panose="020B0503020204020204" pitchFamily="34" charset="0"/>
            </a:endParaRPr>
          </a:p>
          <a:p>
            <a:pPr algn="ctr"/>
            <a:endParaRPr lang="ru-RU" sz="3600" b="1" smtClean="0">
              <a:ln w="0"/>
              <a:latin typeface="Corbel" panose="020B0503020204020204" pitchFamily="34" charset="0"/>
            </a:endParaRPr>
          </a:p>
          <a:p>
            <a:pPr algn="ctr"/>
            <a:endParaRPr lang="ru-RU" sz="3600" b="1">
              <a:ln w="0"/>
              <a:latin typeface="Corbel" panose="020B0503020204020204" pitchFamily="34" charset="0"/>
            </a:endParaRPr>
          </a:p>
          <a:p>
            <a:pPr algn="ctr"/>
            <a:endParaRPr lang="ru-RU" sz="3600" b="1" smtClean="0">
              <a:ln w="0"/>
              <a:latin typeface="Corbel" panose="020B0503020204020204" pitchFamily="34" charset="0"/>
            </a:endParaRPr>
          </a:p>
          <a:p>
            <a:pPr algn="ctr"/>
            <a:endParaRPr lang="ru-RU" sz="2800" b="1">
              <a:ln w="0"/>
              <a:latin typeface="Corbel" panose="020B0503020204020204" pitchFamily="34" charset="0"/>
            </a:endParaRPr>
          </a:p>
          <a:p>
            <a:pPr algn="ctr"/>
            <a:r>
              <a:rPr lang="en-US" sz="2400" b="1" smtClean="0">
                <a:ln w="0"/>
                <a:latin typeface="+mj-lt"/>
              </a:rPr>
              <a:t>SMARTCASH.CC</a:t>
            </a:r>
            <a:endParaRPr lang="en-US" sz="2400" b="1">
              <a:ln w="0"/>
              <a:latin typeface="+mj-lt"/>
            </a:endParaRPr>
          </a:p>
        </p:txBody>
      </p:sp>
      <p:pic>
        <p:nvPicPr>
          <p:cNvPr id="1026" name="Picture 2" descr="C:\Users\Admin\Desktop\Worldwi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84784"/>
            <a:ext cx="4627248" cy="43629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88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5" y="5373216"/>
            <a:ext cx="8031483" cy="2750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04" y="503404"/>
            <a:ext cx="5333904" cy="44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6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 rot="16200000">
            <a:off x="-2056706" y="3044277"/>
            <a:ext cx="6857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ATM locations</a:t>
            </a:r>
            <a:endParaRPr lang="ru-RU" sz="4400" b="1" smtClean="0">
              <a:solidFill>
                <a:srgbClr val="FFBF13"/>
              </a:solidFill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29941" y="548680"/>
            <a:ext cx="5688632" cy="6196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SmartCash 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now available at 11 BitC ATM locations throughout Switzerland</a:t>
            </a:r>
            <a:r>
              <a:rPr lang="en-US" sz="24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!</a:t>
            </a:r>
            <a:endParaRPr lang="ru-RU" sz="24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ru-RU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800"/>
              </a:lnSpc>
            </a:pPr>
            <a:r>
              <a:rPr lang="en-US" sz="24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</a:t>
            </a:r>
            <a:endParaRPr lang="en-US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2800"/>
              </a:lnSpc>
            </a:pPr>
            <a:endParaRPr lang="en-US" sz="24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2" descr="C:\Users\Admin\Desktop\bitcch atm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27" y="1798885"/>
            <a:ext cx="6770059" cy="380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\Desktop\mockup-port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12" y="4005064"/>
            <a:ext cx="2668995" cy="26200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 rot="16200000">
            <a:off x="-2056708" y="3013499"/>
            <a:ext cx="685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SmartBand</a:t>
            </a:r>
            <a:endParaRPr lang="ru-RU" sz="4800">
              <a:solidFill>
                <a:srgbClr val="FFBF13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0622" y="3338306"/>
            <a:ext cx="2634977" cy="297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099" name="Picture 3" descr="C:\Users\Admin\Desktop\Datov0kWkAApjB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1" y="1412776"/>
            <a:ext cx="3146179" cy="4194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0" name="Picture 4" descr="C:\Users\Admin\Desktop\atar-pay-deskto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63590"/>
            <a:ext cx="3080654" cy="2682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1285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203848" y="548680"/>
            <a:ext cx="518457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smtClean="0"/>
              <a:t>Buy </a:t>
            </a:r>
            <a:r>
              <a:rPr lang="en-US" sz="3000" b="1"/>
              <a:t>any thing with your </a:t>
            </a:r>
            <a:r>
              <a:rPr lang="en-US" sz="3000" b="1" smtClean="0"/>
              <a:t>SmartBand</a:t>
            </a:r>
            <a:endParaRPr lang="en-US" sz="2000" b="1" smtClean="0"/>
          </a:p>
          <a:p>
            <a:endParaRPr lang="en-US" sz="1400" b="1"/>
          </a:p>
          <a:p>
            <a:pPr algn="just"/>
            <a:r>
              <a:rPr lang="en-US" sz="2400"/>
              <a:t>SmartBand is a bracelet with NFC </a:t>
            </a:r>
            <a:r>
              <a:rPr lang="en-US" sz="2400" smtClean="0"/>
              <a:t>chip. Partnership </a:t>
            </a:r>
            <a:r>
              <a:rPr lang="en-US" sz="2400"/>
              <a:t>between Stratum, ATAR, and SmartCash.</a:t>
            </a:r>
            <a:endParaRPr lang="en-US" sz="3200"/>
          </a:p>
          <a:p>
            <a:endParaRPr lang="en-US" sz="3200" b="1"/>
          </a:p>
          <a:p>
            <a:r>
              <a:rPr lang="en-US" sz="3000" b="1" smtClean="0"/>
              <a:t>Works </a:t>
            </a:r>
            <a:r>
              <a:rPr lang="en-US" sz="3000" b="1"/>
              <a:t>across </a:t>
            </a:r>
            <a:r>
              <a:rPr lang="en-US" sz="3000" b="1" smtClean="0"/>
              <a:t>Brazil</a:t>
            </a:r>
          </a:p>
          <a:p>
            <a:endParaRPr lang="en-US" sz="1400" b="1"/>
          </a:p>
          <a:p>
            <a:pPr algn="just"/>
            <a:r>
              <a:rPr lang="en-US" sz="2400"/>
              <a:t>You can buy SmartCash and load your SmartBand at any regular store using their existing system. The SmartBand is available to purchase from WearAtar, and works at 85% (2.5 million points) of retailers in Brazil already!</a:t>
            </a:r>
            <a:endParaRPr lang="ru-RU" sz="2400"/>
          </a:p>
        </p:txBody>
      </p:sp>
      <p:sp>
        <p:nvSpPr>
          <p:cNvPr id="4" name="Прямоугольник 3"/>
          <p:cNvSpPr/>
          <p:nvPr/>
        </p:nvSpPr>
        <p:spPr>
          <a:xfrm rot="16200000">
            <a:off x="-2056708" y="3013498"/>
            <a:ext cx="685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SmartBand</a:t>
            </a:r>
            <a:endParaRPr lang="ru-RU" sz="4400">
              <a:solidFill>
                <a:srgbClr val="FFBF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47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6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51920" y="260648"/>
            <a:ext cx="38876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100" b="1" smtClean="0">
                <a:latin typeface="Kollektif" panose="020B0604020101010102" pitchFamily="34" charset="0"/>
              </a:rPr>
              <a:t>Store funds safe on </a:t>
            </a:r>
          </a:p>
          <a:p>
            <a:pPr algn="ctr">
              <a:lnSpc>
                <a:spcPts val="4200"/>
              </a:lnSpc>
            </a:pPr>
            <a:r>
              <a:rPr lang="en-US" sz="3100" b="1" smtClean="0">
                <a:latin typeface="Kollektif" panose="020B0604020101010102" pitchFamily="34" charset="0"/>
              </a:rPr>
              <a:t>SmartCash Vault</a:t>
            </a:r>
            <a:endParaRPr lang="ru-RU" sz="3100" b="1"/>
          </a:p>
        </p:txBody>
      </p:sp>
      <p:sp>
        <p:nvSpPr>
          <p:cNvPr id="4" name="TextBox 3"/>
          <p:cNvSpPr txBox="1"/>
          <p:nvPr/>
        </p:nvSpPr>
        <p:spPr>
          <a:xfrm>
            <a:off x="3012919" y="1556792"/>
            <a:ext cx="5508401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SmartCash introduces the Vault feature on the webwallet.  Move funds into the Vault and enjoy piece of mind that your coins are safe.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0762" y="5229200"/>
            <a:ext cx="40527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4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Features: </a:t>
            </a:r>
            <a:endParaRPr lang="en-US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ctr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1-3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waiting </a:t>
            </a:r>
            <a:r>
              <a:rPr lang="en-US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period </a:t>
            </a:r>
          </a:p>
          <a:p>
            <a:pPr marL="342900" indent="-342900" algn="ctr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before withdrawing</a:t>
            </a:r>
            <a:endParaRPr lang="en-US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7" name="Picture 3" descr="C:\Users\Admin\Desktop\strong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601" y="3335262"/>
            <a:ext cx="1642205" cy="16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 rot="16200000">
            <a:off x="-2056708" y="3044276"/>
            <a:ext cx="6858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SmartCash Vault</a:t>
            </a:r>
            <a:endParaRPr lang="ru-RU" sz="4400">
              <a:solidFill>
                <a:srgbClr val="FFBF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085" y="-155438"/>
            <a:ext cx="9433048" cy="71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8" y="-171400"/>
            <a:ext cx="9407414" cy="71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2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829" y="-139476"/>
            <a:ext cx="9396536" cy="71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8159"/>
            <a:ext cx="9154877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\Desktop\d-molecule-struct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88746">
            <a:off x="7533558" y="-1633866"/>
            <a:ext cx="2402997" cy="23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\Desktop\d-molecule-structu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01" y="3927480"/>
            <a:ext cx="7335713" cy="73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dmin\Desktop\d-molecule-structur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909174"/>
            <a:ext cx="7372462" cy="734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 rot="16200000">
            <a:off x="-1998390" y="3102594"/>
            <a:ext cx="67413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smtClean="0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SmartNodes</a:t>
            </a:r>
            <a:endParaRPr lang="ru-RU" sz="4400">
              <a:solidFill>
                <a:srgbClr val="FFBF13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87824" y="476672"/>
            <a:ext cx="6264696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mtClean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SmartNodes</a:t>
            </a:r>
            <a:endParaRPr lang="en-US" sz="4800" b="1" smtClean="0"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700"/>
              </a:lnSpc>
            </a:pPr>
            <a:r>
              <a:rPr lang="en-US" sz="23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SmartNodes are servers that run a </a:t>
            </a:r>
            <a:endParaRPr lang="en-US" sz="23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700"/>
              </a:lnSpc>
            </a:pPr>
            <a:r>
              <a:rPr lang="en-US" sz="23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SmartCash </a:t>
            </a:r>
            <a:r>
              <a:rPr lang="en-US" sz="23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wallet and enable the next generation features to be added. One </a:t>
            </a:r>
            <a:endParaRPr lang="en-US" sz="23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700"/>
              </a:lnSpc>
            </a:pPr>
            <a:r>
              <a:rPr lang="en-US" sz="23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</a:t>
            </a:r>
            <a:r>
              <a:rPr lang="en-US" sz="23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key features is InstantPay, which enables transactions to be locked </a:t>
            </a:r>
            <a:r>
              <a:rPr lang="en-US" sz="23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</a:t>
            </a:r>
          </a:p>
          <a:p>
            <a:pPr>
              <a:lnSpc>
                <a:spcPts val="2700"/>
              </a:lnSpc>
            </a:pPr>
            <a:r>
              <a:rPr lang="en-US" sz="23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about </a:t>
            </a:r>
            <a:r>
              <a:rPr lang="en-US" sz="23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second and allows </a:t>
            </a:r>
            <a:endParaRPr lang="en-US" sz="23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700"/>
              </a:lnSpc>
            </a:pPr>
            <a:r>
              <a:rPr lang="en-US" sz="23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instant point-of-sale </a:t>
            </a:r>
          </a:p>
          <a:p>
            <a:pPr>
              <a:lnSpc>
                <a:spcPts val="2700"/>
              </a:lnSpc>
            </a:pPr>
            <a:r>
              <a:rPr lang="en-US" sz="23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in-store </a:t>
            </a:r>
            <a:r>
              <a:rPr lang="en-US" sz="23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23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online </a:t>
            </a:r>
          </a:p>
          <a:p>
            <a:pPr>
              <a:lnSpc>
                <a:spcPts val="2700"/>
              </a:lnSpc>
            </a:pPr>
            <a:r>
              <a:rPr lang="en-US" sz="23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purchases</a:t>
            </a:r>
            <a:r>
              <a:rPr lang="en-US" sz="23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ru-RU" sz="23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2" descr="C:\Users\Admin\Desktop\d-molecule-structur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88746">
            <a:off x="7513625" y="-1656500"/>
            <a:ext cx="2442863" cy="243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6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8546" y="4446942"/>
            <a:ext cx="700433" cy="13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dmin\Desktop\$RAMDI8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66157">
            <a:off x="7691451" y="3729837"/>
            <a:ext cx="1737727" cy="49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\Desktop\$RPOM7Z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0838">
            <a:off x="3157173" y="4370703"/>
            <a:ext cx="4290401" cy="121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\Desktop\d-molecule-structur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88746">
            <a:off x="8463482" y="3294112"/>
            <a:ext cx="1886131" cy="187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\Desktop\d-molecule-structur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02283" flipH="1" flipV="1">
            <a:off x="2374292" y="4932236"/>
            <a:ext cx="9398411" cy="936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 rot="16200000">
            <a:off x="-2056706" y="3044277"/>
            <a:ext cx="6857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InstantPay</a:t>
            </a:r>
            <a:endParaRPr lang="ru-RU" sz="4400">
              <a:solidFill>
                <a:srgbClr val="FFBF13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28762" y="548680"/>
            <a:ext cx="6199511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3600" b="1" smtClean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InstantPay</a:t>
            </a:r>
            <a:endParaRPr lang="en-US" sz="3400" b="1" smtClean="0"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600"/>
              </a:lnSpc>
            </a:pPr>
            <a:endParaRPr lang="en-US" sz="36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600"/>
              </a:lnSpc>
            </a:pPr>
            <a:r>
              <a:rPr lang="en-US" sz="20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Speed </a:t>
            </a: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transactions is a key feature of SmartCash. InstantPay allows instant point-of-sale in-store and online purchases. </a:t>
            </a:r>
            <a:endParaRPr lang="en-US" sz="20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600"/>
              </a:lnSpc>
            </a:pP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Allows for SmartCash transactions to be locked in about a second.</a:t>
            </a:r>
          </a:p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risk of double spending a </a:t>
            </a:r>
            <a:r>
              <a:rPr lang="en-US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transaction, so 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receiver can trust that transaction </a:t>
            </a:r>
            <a:r>
              <a:rPr lang="en-US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immediately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ru-RU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2" descr="C:\Users\Admin\Desktop\d-molecule-structur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02283" flipH="1" flipV="1">
            <a:off x="2311770" y="4906900"/>
            <a:ext cx="9499242" cy="94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\Desktop\d-molecule-structur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88746">
            <a:off x="8451859" y="3282533"/>
            <a:ext cx="1909374" cy="19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\Desktop\$RPOM7ZU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4786">
            <a:off x="3122409" y="4340870"/>
            <a:ext cx="4359447" cy="12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\Desktop\$RAMDI86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66157">
            <a:off x="7641462" y="3733286"/>
            <a:ext cx="1819687" cy="5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8548" y="4437112"/>
            <a:ext cx="710646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7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-8159"/>
            <a:ext cx="8080318" cy="40401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9945"/>
            <a:ext cx="9160318" cy="313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" y="15230"/>
            <a:ext cx="9154880" cy="68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 rot="16200000">
            <a:off x="-2056706" y="3044277"/>
            <a:ext cx="6857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smtClean="0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Advantages</a:t>
            </a:r>
            <a:endParaRPr lang="ru-RU" sz="4400" b="1" smtClean="0">
              <a:solidFill>
                <a:srgbClr val="FFBF13"/>
              </a:solidFill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68097" y="692696"/>
            <a:ext cx="680424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b="1">
                <a:latin typeface="Kollektif" panose="020B0604020101010102" pitchFamily="34" charset="0"/>
              </a:rPr>
              <a:t>Benefits of accepting cryptocurrency</a:t>
            </a:r>
            <a:endParaRPr lang="ru-RU" sz="2700" b="1"/>
          </a:p>
        </p:txBody>
      </p:sp>
      <p:sp>
        <p:nvSpPr>
          <p:cNvPr id="5" name="Прямоугольник 4"/>
          <p:cNvSpPr/>
          <p:nvPr/>
        </p:nvSpPr>
        <p:spPr>
          <a:xfrm>
            <a:off x="2949962" y="3417052"/>
            <a:ext cx="5640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 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3rd </a:t>
            </a:r>
            <a:r>
              <a:rPr lang="en-US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Party    </a:t>
            </a:r>
            <a:r>
              <a:rPr lang="en-US" sz="16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lang="en-US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Instant 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Payment    </a:t>
            </a:r>
            <a:r>
              <a:rPr lang="en-US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0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% fees</a:t>
            </a:r>
            <a:endParaRPr lang="ru-RU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49962" y="5645656"/>
            <a:ext cx="5640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Full Control</a:t>
            </a:r>
            <a:r>
              <a:rPr lang="en-US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sz="12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Your </a:t>
            </a:r>
            <a:r>
              <a:rPr lang="en-US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Locations       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Android </a:t>
            </a:r>
            <a:r>
              <a:rPr lang="en-US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</a:t>
            </a:r>
            <a:endParaRPr lang="ru-RU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6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 rot="16200000">
            <a:off x="-2056706" y="3044277"/>
            <a:ext cx="6857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smtClean="0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Advantages</a:t>
            </a:r>
            <a:endParaRPr lang="ru-RU" sz="4400" b="1" smtClean="0">
              <a:solidFill>
                <a:srgbClr val="FFBF13"/>
              </a:solidFill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43808" y="620688"/>
            <a:ext cx="5688632" cy="5260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4000" b="1" smtClean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 How to Start?</a:t>
            </a:r>
            <a:endParaRPr lang="en-US" sz="2400" b="1" smtClean="0"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800"/>
              </a:lnSpc>
            </a:pPr>
            <a:endParaRPr lang="en-US" sz="48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800"/>
              </a:lnSpc>
            </a:pPr>
            <a:endParaRPr lang="en-US" sz="48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900"/>
              </a:lnSpc>
            </a:pPr>
            <a:r>
              <a:rPr lang="en-US" sz="20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run an online business - </a:t>
            </a:r>
            <a:b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sign up on CoinPayments. Then </a:t>
            </a:r>
            <a:b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SmartCash.cc, here you can </a:t>
            </a:r>
            <a:b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find a guide on how to configure </a:t>
            </a:r>
            <a:b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e-commerce platform to integrate </a:t>
            </a:r>
            <a:b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this payment type. </a:t>
            </a:r>
            <a:endParaRPr lang="en-US" sz="20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900"/>
              </a:lnSpc>
            </a:pP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900"/>
              </a:lnSpc>
            </a:pPr>
            <a:endParaRPr lang="en-US" sz="20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900"/>
              </a:lnSpc>
            </a:pP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stores that do sales and </a:t>
            </a:r>
          </a:p>
          <a:p>
            <a:pPr>
              <a:lnSpc>
                <a:spcPts val="2900"/>
              </a:lnSpc>
            </a:pP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transactions in-person - you can </a:t>
            </a:r>
          </a:p>
          <a:p>
            <a:pPr>
              <a:lnSpc>
                <a:spcPts val="2900"/>
              </a:lnSpc>
            </a:pP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simple SmartPay app.</a:t>
            </a:r>
            <a:endParaRPr lang="ru-RU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0" name="Picture 2" descr="C:\Users\Admin\Desktop\По презентации\lapt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432223"/>
            <a:ext cx="1838722" cy="18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sto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36" y="4149080"/>
            <a:ext cx="1818978" cy="181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95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6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 rot="16200000">
            <a:off x="-2056706" y="3059666"/>
            <a:ext cx="68579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b="1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All over the World!</a:t>
            </a:r>
            <a:endParaRPr lang="ru-RU" sz="4200" b="1" smtClean="0">
              <a:solidFill>
                <a:srgbClr val="FFBF13"/>
              </a:solidFill>
              <a:latin typeface="Kollektif" panose="020B0604020101010102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04151" y="548680"/>
            <a:ext cx="568863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b="1" smtClean="0"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Use SmartCash everywhere!</a:t>
            </a:r>
            <a:endParaRPr lang="en-US" sz="4000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4" y="2579450"/>
            <a:ext cx="2088622" cy="224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\Desktop\atar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055" y="2617765"/>
            <a:ext cx="1302018" cy="10863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\Desktop\DYPyQv1X4AEGmv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79" y="5432195"/>
            <a:ext cx="2451398" cy="66856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\Desktop\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69" y="2769747"/>
            <a:ext cx="1367924" cy="66535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min\Desktop\EXMO 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68" y="1617385"/>
            <a:ext cx="2304256" cy="41476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dmin\Desktop\DZ4k4k7WsAEzy4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05" y="5374570"/>
            <a:ext cx="2672086" cy="78381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dmin\Desktop\nav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816" y="1493679"/>
            <a:ext cx="1938664" cy="6621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Admin\Desktop\logo@2x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133180"/>
            <a:ext cx="775345" cy="775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60" name="Picture 12" descr="C:\Users\Admin\Desktop\l32uymel_400x40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20" y="4077072"/>
            <a:ext cx="1112443" cy="11124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831"/>
            <a:ext cx="9144000" cy="45809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928319"/>
            <a:ext cx="9144000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600" b="1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Myriad Pro Light" pitchFamily="34" charset="0"/>
              </a:rPr>
              <a:t>Join the </a:t>
            </a:r>
            <a:r>
              <a:rPr lang="en-GB" sz="36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Myriad Pro Light" pitchFamily="34" charset="0"/>
              </a:rPr>
              <a:t>SmartCash Community!</a:t>
            </a:r>
            <a:r>
              <a:rPr lang="en-GB" sz="3200" b="1" i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n-GB" sz="3200" b="1" i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</a:br>
            <a:endParaRPr lang="en-GB" sz="1050" b="1" i="1">
              <a:ln w="0"/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800" b="1">
                <a:ln w="0"/>
                <a:latin typeface="Corbel" panose="020B0503020204020204" pitchFamily="34" charset="0"/>
              </a:rPr>
              <a:t> </a:t>
            </a:r>
            <a:r>
              <a:rPr lang="en-GB" sz="2800" b="1" smtClean="0">
                <a:ln w="0"/>
                <a:latin typeface="Corbel" panose="020B0503020204020204" pitchFamily="34" charset="0"/>
              </a:rPr>
              <a:t>                </a:t>
            </a:r>
            <a:r>
              <a:rPr lang="en-GB" sz="28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@scashofficial                     </a:t>
            </a:r>
            <a:r>
              <a:rPr lang="en-GB" sz="20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GB" sz="28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discord.smartcash.cc</a:t>
            </a:r>
          </a:p>
          <a:p>
            <a:pPr>
              <a:lnSpc>
                <a:spcPct val="150000"/>
              </a:lnSpc>
            </a:pPr>
            <a:r>
              <a:rPr lang="en-GB" sz="28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  </a:t>
            </a:r>
            <a:r>
              <a:rPr lang="en-GB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GB" sz="28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              smartcashchat                     hello@smartcash.cc</a:t>
            </a:r>
          </a:p>
          <a:p>
            <a:pPr>
              <a:lnSpc>
                <a:spcPts val="3400"/>
              </a:lnSpc>
            </a:pPr>
            <a:r>
              <a:rPr lang="en-GB" sz="2800" b="1" smtClean="0">
                <a:ln w="0"/>
                <a:latin typeface="Corbel" panose="020B0503020204020204" pitchFamily="34" charset="0"/>
              </a:rPr>
              <a:t/>
            </a:r>
            <a:br>
              <a:rPr lang="en-GB" sz="2800" b="1" smtClean="0">
                <a:ln w="0"/>
                <a:latin typeface="Corbel" panose="020B0503020204020204" pitchFamily="34" charset="0"/>
              </a:rPr>
            </a:br>
            <a:r>
              <a:rPr lang="en-GB" sz="2800" b="1" smtClean="0">
                <a:ln w="0"/>
                <a:latin typeface="Corbel" panose="020B0503020204020204" pitchFamily="34" charset="0"/>
              </a:rPr>
              <a:t/>
            </a:r>
            <a:br>
              <a:rPr lang="en-GB" sz="2800" b="1" smtClean="0">
                <a:ln w="0"/>
                <a:latin typeface="Corbel" panose="020B0503020204020204" pitchFamily="34" charset="0"/>
              </a:rPr>
            </a:br>
            <a:endParaRPr lang="en-GB" sz="2800" b="1" dirty="0">
              <a:ln w="0"/>
              <a:solidFill>
                <a:srgbClr val="FFBF13"/>
              </a:solidFill>
              <a:latin typeface="Corbel" panose="020B0503020204020204" pitchFamily="34" charset="0"/>
            </a:endParaRPr>
          </a:p>
        </p:txBody>
      </p:sp>
      <p:pic>
        <p:nvPicPr>
          <p:cNvPr id="2052" name="Picture 4" descr="C:\Users\Admin\Desktop\close-envelop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90" y="58146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112" y="5139775"/>
            <a:ext cx="667412" cy="53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2" y="5160532"/>
            <a:ext cx="648072" cy="509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:\Users\Admin\Desktop\1200px-Telegram_logo.sv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0" y="5828840"/>
            <a:ext cx="475744" cy="47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76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8158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23272" y="764704"/>
            <a:ext cx="533638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SmartCash is an easy to use, fast, and secure cryptocurrency that can be used for in person and online purchases.</a:t>
            </a:r>
          </a:p>
          <a:p>
            <a:pPr algn="just"/>
            <a:r>
              <a:rPr lang="en-US" sz="2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</a:p>
          <a:p>
            <a:pPr algn="just"/>
            <a:r>
              <a:rPr lang="en-US" sz="2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SmartCash is positioned to replace legacy currencies with better technology. </a:t>
            </a:r>
            <a:endParaRPr lang="en-US" sz="2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0" name="Picture 2" descr="C:\Users\Admin\Desktop\Sigma Offfriginal N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92" y="4501976"/>
            <a:ext cx="1630141" cy="18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 rot="16200000">
            <a:off x="-298287" y="3009422"/>
            <a:ext cx="3341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SmartCash </a:t>
            </a:r>
            <a:endParaRPr lang="ru-RU" sz="4800">
              <a:solidFill>
                <a:srgbClr val="FFBF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Admin\Desktop\co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816" y="1052735"/>
            <a:ext cx="432049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laun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46" y="2079153"/>
            <a:ext cx="421617" cy="42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blockcha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46" y="2996952"/>
            <a:ext cx="427968" cy="4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mini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71" y="3893183"/>
            <a:ext cx="395926" cy="39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\Desktop\time-lef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297" y="4740468"/>
            <a:ext cx="421617" cy="42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\Desktop\coin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71" y="5574521"/>
            <a:ext cx="438650" cy="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689502" y="784389"/>
            <a:ext cx="5058961" cy="5281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SmatCash is a coin with its own </a:t>
            </a:r>
            <a:r>
              <a:rPr lang="en-US" sz="24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blockchain</a:t>
            </a:r>
            <a:endParaRPr lang="en-US" b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400"/>
              </a:lnSpc>
            </a:pPr>
            <a:endParaRPr lang="en-US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400"/>
              </a:lnSpc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Launch date July 11, </a:t>
            </a:r>
            <a:r>
              <a:rPr lang="en-US" sz="24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2017</a:t>
            </a:r>
          </a:p>
          <a:p>
            <a:pPr>
              <a:lnSpc>
                <a:spcPts val="3400"/>
              </a:lnSpc>
            </a:pPr>
            <a:endParaRPr lang="en-US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400"/>
              </a:lnSpc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Blockchain consensus </a:t>
            </a:r>
            <a:r>
              <a:rPr lang="en-US" sz="24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POW</a:t>
            </a:r>
          </a:p>
          <a:p>
            <a:pPr>
              <a:lnSpc>
                <a:spcPts val="3400"/>
              </a:lnSpc>
            </a:pPr>
            <a:endParaRPr lang="en-US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400"/>
              </a:lnSpc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Mining algorithm </a:t>
            </a:r>
            <a:r>
              <a:rPr lang="en-US" sz="24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Keccak</a:t>
            </a:r>
          </a:p>
          <a:p>
            <a:pPr>
              <a:lnSpc>
                <a:spcPts val="3400"/>
              </a:lnSpc>
            </a:pPr>
            <a:endParaRPr lang="en-US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400"/>
              </a:lnSpc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time - 55 </a:t>
            </a:r>
            <a:r>
              <a:rPr lang="en-US" sz="24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seconds</a:t>
            </a:r>
          </a:p>
          <a:p>
            <a:pPr>
              <a:lnSpc>
                <a:spcPts val="3400"/>
              </a:lnSpc>
            </a:pPr>
            <a:endParaRPr lang="en-US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400"/>
              </a:lnSpc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Maximum Supply - 5 Billion SMART</a:t>
            </a:r>
            <a:endParaRPr lang="ru-RU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298287" y="3009422"/>
            <a:ext cx="3341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SmartCash </a:t>
            </a:r>
            <a:endParaRPr lang="ru-RU" sz="4800">
              <a:solidFill>
                <a:srgbClr val="FFBF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085" y="-243408"/>
            <a:ext cx="9433048" cy="72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44" y="-171400"/>
            <a:ext cx="9402166" cy="716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1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672" y="-99393"/>
            <a:ext cx="7535206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00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7" y="-171400"/>
            <a:ext cx="9446254" cy="71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898927" y="476672"/>
            <a:ext cx="58326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SmartPay app is used by businesses to scan SmartCards.</a:t>
            </a:r>
            <a:b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Accept SmartCash as a payment option with zero fees with a simple app available for Android devices.</a:t>
            </a:r>
          </a:p>
        </p:txBody>
      </p:sp>
      <p:pic>
        <p:nvPicPr>
          <p:cNvPr id="3074" name="Picture 2" descr="C:\Users\Admin\Desktop\unnaddm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7" y="3356991"/>
            <a:ext cx="1512169" cy="29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6344" y="3356992"/>
            <a:ext cx="1505868" cy="297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0315" y="3356991"/>
            <a:ext cx="1512168" cy="29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 rot="16200000">
            <a:off x="-2056708" y="3013499"/>
            <a:ext cx="685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rgbClr val="FFBF13"/>
                </a:solidFill>
                <a:latin typeface="Kollektif" panose="020B0604020101010102" pitchFamily="34" charset="0"/>
                <a:ea typeface="Lato" panose="020F0502020204030203" pitchFamily="34" charset="0"/>
                <a:cs typeface="Lato" panose="020F0502020204030203" pitchFamily="34" charset="0"/>
              </a:rPr>
              <a:t>SmartPay</a:t>
            </a:r>
            <a:endParaRPr lang="ru-RU" sz="4800">
              <a:solidFill>
                <a:srgbClr val="FFBF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8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6724</TotalTime>
  <Words>366</Words>
  <Application>Microsoft Office PowerPoint</Application>
  <PresentationFormat>Экран (4:3)</PresentationFormat>
  <Paragraphs>99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Lato</vt:lpstr>
      <vt:lpstr>Corbel</vt:lpstr>
      <vt:lpstr>Kollektif</vt:lpstr>
      <vt:lpstr>Calibri</vt:lpstr>
      <vt:lpstr>Myriad Pro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74</cp:revision>
  <dcterms:created xsi:type="dcterms:W3CDTF">2018-10-22T20:03:48Z</dcterms:created>
  <dcterms:modified xsi:type="dcterms:W3CDTF">2018-12-11T17:22:18Z</dcterms:modified>
</cp:coreProperties>
</file>